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57" r:id="rId4"/>
    <p:sldId id="258" r:id="rId5"/>
    <p:sldId id="259" r:id="rId6"/>
    <p:sldId id="266" r:id="rId7"/>
    <p:sldId id="267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286" r:id="rId17"/>
    <p:sldId id="288" r:id="rId18"/>
    <p:sldId id="287" r:id="rId19"/>
    <p:sldId id="289" r:id="rId20"/>
    <p:sldId id="292" r:id="rId21"/>
    <p:sldId id="297" r:id="rId22"/>
    <p:sldId id="299" r:id="rId23"/>
    <p:sldId id="298" r:id="rId24"/>
    <p:sldId id="293" r:id="rId25"/>
    <p:sldId id="295" r:id="rId26"/>
    <p:sldId id="294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8" r:id="rId35"/>
    <p:sldId id="311" r:id="rId36"/>
    <p:sldId id="310" r:id="rId37"/>
    <p:sldId id="312" r:id="rId38"/>
    <p:sldId id="309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0202"/>
    <a:srgbClr val="7B2B0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0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0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9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96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169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77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5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75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7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3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ED107-83AD-4F83-ADEF-B89FA5F65CA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816CE-D8AE-4F4D-9553-76098CEE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17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27191" y="-213051"/>
            <a:ext cx="8483600" cy="1766775"/>
          </a:xfrm>
        </p:spPr>
        <p:txBody>
          <a:bodyPr>
            <a:noAutofit/>
          </a:bodyPr>
          <a:lstStyle/>
          <a:p>
            <a:r>
              <a:rPr lang="ka-GE" sz="5000" b="1" dirty="0" smtClean="0">
                <a:solidFill>
                  <a:srgbClr val="7B2B0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ხელოვნური ინტელექტი განათლებაში</a:t>
            </a:r>
            <a:endParaRPr lang="en-US" sz="5000" b="1" dirty="0">
              <a:solidFill>
                <a:srgbClr val="7B2B0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86" y="2769897"/>
            <a:ext cx="4403133" cy="842925"/>
          </a:xfrm>
        </p:spPr>
        <p:txBody>
          <a:bodyPr/>
          <a:lstStyle/>
          <a:p>
            <a:r>
              <a:rPr lang="ka-GE" dirty="0" smtClean="0">
                <a:latin typeface="Calibri" panose="020F0502020204030204" pitchFamily="34" charset="0"/>
                <a:cs typeface="Calibri" panose="020F0502020204030204" pitchFamily="34" charset="0"/>
              </a:rPr>
              <a:t>ინფორმატიკის დოქტორი, პროფესორი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5959" y="1979826"/>
            <a:ext cx="3940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a-GE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პაატა გოგიშვილი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19" y="1697464"/>
            <a:ext cx="9297508" cy="522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4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ხელოვნური ნეირონი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953" y="1155033"/>
            <a:ext cx="5180018" cy="2730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722654" y="4917168"/>
                <a:ext cx="235526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a-GE" i="1">
                          <a:latin typeface="Cambria Math"/>
                        </a:rPr>
                        <m:t>𝑦</m:t>
                      </m:r>
                      <m:r>
                        <a:rPr lang="ka-GE" i="1">
                          <a:latin typeface="Cambria Math"/>
                        </a:rPr>
                        <m:t>=</m:t>
                      </m:r>
                      <m:r>
                        <a:rPr lang="ka-GE" i="1">
                          <a:latin typeface="Cambria Math"/>
                        </a:rPr>
                        <m:t>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a-GE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ka-GE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ka-GE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a-GE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ka-GE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a-GE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ka-GE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ka-GE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ka-GE" i="1">
                                  <a:latin typeface="Cambria Math"/>
                                </a:rPr>
                                <m:t>𝜃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54" y="4917168"/>
                <a:ext cx="235526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73487" y="4417634"/>
                <a:ext cx="4572000" cy="103893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sgn</m:t>
                    </m:r>
                  </m:oMath>
                </a14:m>
                <a:r>
                  <a:rPr lang="en-US" dirty="0"/>
                  <a:t> - </a:t>
                </a:r>
                <a:r>
                  <a:rPr lang="ka-GE" dirty="0"/>
                  <a:t>ფუნქცია</a:t>
                </a:r>
                <a:endParaRPr lang="en-US" dirty="0"/>
              </a:p>
              <a:p>
                <a:r>
                  <a:rPr lang="ka-GE" dirty="0"/>
                  <a:t>σ - ლოგისტიკური ფუნქცია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a-GE">
                        <a:latin typeface="Cambria Math"/>
                      </a:rPr>
                      <m:t>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a-GE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ka-GE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a-GE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ka-GE" i="1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a-GE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ka-GE" i="1">
                                <a:latin typeface="Cambria Math"/>
                              </a:rPr>
                              <m:t>−</m:t>
                            </m:r>
                            <m:r>
                              <a:rPr lang="ka-GE" i="1">
                                <a:latin typeface="Cambria Math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a-GE">
                        <a:latin typeface="Cambria Math"/>
                      </a:rPr>
                      <m:t>th</m:t>
                    </m:r>
                  </m:oMath>
                </a14:m>
                <a:r>
                  <a:rPr lang="ka-GE" dirty="0"/>
                  <a:t> - ჰიპერბოლური ტანგენსი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487" y="4417634"/>
                <a:ext cx="4572000" cy="1038939"/>
              </a:xfrm>
              <a:prstGeom prst="rect">
                <a:avLst/>
              </a:prstGeom>
              <a:blipFill>
                <a:blip r:embed="rId4"/>
                <a:stretch>
                  <a:fillRect l="-1067" t="-3529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4568687" y="4504910"/>
            <a:ext cx="304800" cy="95166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326954" y="4725973"/>
            <a:ext cx="2047904" cy="346554"/>
          </a:xfrm>
          <a:custGeom>
            <a:avLst/>
            <a:gdLst>
              <a:gd name="connsiteX0" fmla="*/ 6040 w 2047904"/>
              <a:gd name="connsiteY0" fmla="*/ 462072 h 462072"/>
              <a:gd name="connsiteX1" fmla="*/ 316758 w 2047904"/>
              <a:gd name="connsiteY1" fmla="*/ 9311 h 462072"/>
              <a:gd name="connsiteX2" fmla="*/ 2047904 w 2047904"/>
              <a:gd name="connsiteY2" fmla="*/ 133599 h 462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7904" h="462072">
                <a:moveTo>
                  <a:pt x="6040" y="462072"/>
                </a:moveTo>
                <a:cubicBezTo>
                  <a:pt x="-8757" y="263064"/>
                  <a:pt x="-23553" y="64056"/>
                  <a:pt x="316758" y="9311"/>
                </a:cubicBezTo>
                <a:cubicBezTo>
                  <a:pt x="657069" y="-45434"/>
                  <a:pt x="1746063" y="160232"/>
                  <a:pt x="2047904" y="133599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6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გამოსახულების ამოცნობა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91" y="1645319"/>
            <a:ext cx="7380703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6163" y="6659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მრავალშრიანი ნეირონული ქსელები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71" y="1817004"/>
            <a:ext cx="10013447" cy="393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9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r>
              <a:rPr lang="ka-GE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-ს იყენებთ?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557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როგორ მუშაობს </a:t>
            </a:r>
            <a:r>
              <a:rPr lang="en-US" sz="4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165" y="1169582"/>
            <a:ext cx="10846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ტ</a:t>
            </a:r>
            <a:r>
              <a:rPr lang="ka-GE" sz="2800" dirty="0" err="1" smtClean="0"/>
              <a:t>ექსტის</a:t>
            </a:r>
            <a:r>
              <a:rPr lang="ka-GE" sz="2800" dirty="0" smtClean="0"/>
              <a:t> გენერაცია ნეირონულ ქსელს ნასწავლი აქვს დიდი ოდენობის ტექსტების სწავლებით.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95" y="2376663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როგორ მუშაობს </a:t>
            </a:r>
            <a:r>
              <a:rPr lang="en-US" sz="4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Chat GPT </a:t>
            </a:r>
            <a:r>
              <a:rPr lang="ka-GE" sz="2800" dirty="0" smtClean="0"/>
              <a:t>არის ნეირონული ქსელი რომელის შესასვლელზე ტექსტი მიეწოდება და </a:t>
            </a:r>
            <a:r>
              <a:rPr lang="ka-GE" sz="2800" dirty="0" err="1" smtClean="0"/>
              <a:t>გამოსასვლელზეც</a:t>
            </a:r>
            <a:r>
              <a:rPr lang="ka-GE" sz="2800" dirty="0" smtClean="0"/>
              <a:t> ტექსტი </a:t>
            </a:r>
            <a:r>
              <a:rPr lang="ka-GE" sz="2800" dirty="0" err="1" smtClean="0"/>
              <a:t>გენერირდება</a:t>
            </a:r>
            <a:r>
              <a:rPr lang="ka-GE" sz="2800" dirty="0" smtClean="0"/>
              <a:t>.</a:t>
            </a:r>
          </a:p>
          <a:p>
            <a:endParaRPr lang="ka-GE" sz="2800" dirty="0"/>
          </a:p>
          <a:p>
            <a:r>
              <a:rPr lang="ka-GE" sz="2800" dirty="0" smtClean="0"/>
              <a:t>ტექსტის გენერაცია ხდება თანდათანობით, ყოველი მომდევნო სიტყვა წინა ტექსტის მიხედვით დგინდება.</a:t>
            </a:r>
          </a:p>
          <a:p>
            <a:endParaRPr lang="ka-GE" sz="2800" dirty="0"/>
          </a:p>
          <a:p>
            <a:r>
              <a:rPr lang="ka-GE" sz="2800" dirty="0" smtClean="0"/>
              <a:t>ფაქტობრივად ეს მოდელი ცდილობს შემდეგი სიტყვა გამოიცნოს წინა სიტყვების მიხედვით.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936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ე</a:t>
            </a:r>
            <a:r>
              <a:rPr lang="ka-GE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ს საოცარია!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28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როგორ მუშაობს </a:t>
            </a:r>
            <a:r>
              <a:rPr lang="en-US" sz="4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ChatGPT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Chat GPT </a:t>
            </a:r>
            <a:r>
              <a:rPr lang="ka-GE" sz="2800" dirty="0" smtClean="0"/>
              <a:t>არის ნეირონული ქსელი რომელის შესასვლელზე ტექსტი მიეწოდება და </a:t>
            </a:r>
            <a:r>
              <a:rPr lang="ka-GE" sz="2800" dirty="0" err="1" smtClean="0"/>
              <a:t>გამოსასვლელზეც</a:t>
            </a:r>
            <a:r>
              <a:rPr lang="ka-GE" sz="2800" dirty="0" smtClean="0"/>
              <a:t> ტექსტი </a:t>
            </a:r>
            <a:r>
              <a:rPr lang="ka-GE" sz="2800" dirty="0" err="1" smtClean="0"/>
              <a:t>გენერირდება</a:t>
            </a:r>
            <a:r>
              <a:rPr lang="ka-GE" sz="2800" dirty="0" smtClean="0"/>
              <a:t>.</a:t>
            </a:r>
          </a:p>
          <a:p>
            <a:endParaRPr lang="ka-GE" sz="2800" dirty="0"/>
          </a:p>
          <a:p>
            <a:r>
              <a:rPr lang="ka-GE" sz="2800" dirty="0" smtClean="0"/>
              <a:t>ტექსტის გენერაცია ხდება თანდათანობით, ყოველი მომდევნო სიტყვა წინა ტექსტის მიხედვით დგინდება.</a:t>
            </a:r>
          </a:p>
          <a:p>
            <a:endParaRPr lang="ka-GE" sz="2800" dirty="0"/>
          </a:p>
          <a:p>
            <a:r>
              <a:rPr lang="ka-GE" sz="2800" dirty="0" smtClean="0"/>
              <a:t>ფაქტობრივად ეს მოდელი ცდილობს შემდეგი სიტყვა გამოიცნოს წინა სიტყვების მიხედვით.</a:t>
            </a:r>
            <a:endParaRPr lang="en-US" sz="2800" dirty="0" smtClean="0"/>
          </a:p>
          <a:p>
            <a:endParaRPr lang="en-US" sz="2800" dirty="0"/>
          </a:p>
          <a:p>
            <a:r>
              <a:rPr lang="ka-GE" sz="2800" dirty="0" smtClean="0"/>
              <a:t>ასე მუშაობს ყველა </a:t>
            </a:r>
            <a:r>
              <a:rPr lang="en-US" sz="2800" dirty="0" smtClean="0"/>
              <a:t>LLM</a:t>
            </a:r>
            <a:r>
              <a:rPr lang="ka-GE" sz="2800" dirty="0" smtClean="0"/>
              <a:t>, ანუ ენის დიდი მოდელი.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2154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2668773"/>
            <a:ext cx="114831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ე</a:t>
            </a:r>
            <a:r>
              <a:rPr lang="ka-GE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ს საოცარია!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65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9730" y="1786270"/>
            <a:ext cx="114831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ლ</a:t>
            </a:r>
            <a:r>
              <a:rPr lang="ka-GE" sz="6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ოგიკური</a:t>
            </a:r>
            <a:r>
              <a:rPr lang="ka-GE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უნარები შეიძინა მხოლოდ ტექსტებით განსწავლულმა ქსელმა!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0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033" y="-680484"/>
            <a:ext cx="12355033" cy="959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ახალი შესაძლებლობები სტუდენტისთვის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800" dirty="0"/>
              <a:t>გ</a:t>
            </a:r>
            <a:r>
              <a:rPr lang="ka-GE" sz="2800" dirty="0" smtClean="0"/>
              <a:t>აჩნდა კარგი მრჩეველი, რომელმაც თითქმის ყველაფერი იცის. </a:t>
            </a:r>
          </a:p>
          <a:p>
            <a:endParaRPr lang="ka-GE" sz="2800" dirty="0"/>
          </a:p>
          <a:p>
            <a:r>
              <a:rPr lang="ka-GE" sz="2800" dirty="0" smtClean="0"/>
              <a:t>ხელოვნური ინტელექტი შეიძლება დაგვეხმაროს სწავლაში.</a:t>
            </a:r>
          </a:p>
          <a:p>
            <a:endParaRPr lang="ka-GE" sz="2800" dirty="0"/>
          </a:p>
          <a:p>
            <a:r>
              <a:rPr lang="ka-GE" sz="2800" dirty="0" smtClean="0"/>
              <a:t>ასევე შეიძლება დაგვეხმაროს არ სწავლაშიც, თუ ამას ჩვენ თვითონ მოვინდომებთ.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08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უნდა გამოვიყენოთ თუ არა კალკულატორი გამოცდაზე?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61" y="2379921"/>
            <a:ext cx="4000795" cy="40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5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უნდა გამოვიყენოთ თუ არა </a:t>
            </a:r>
            <a:r>
              <a:rPr lang="en-US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LLM</a:t>
            </a:r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გამოცდაზე?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08" y="1371562"/>
            <a:ext cx="6408774" cy="492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4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ახალი შესაძლებლობები ლექტორებისთვის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165" y="1637414"/>
            <a:ext cx="108463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800" dirty="0" smtClean="0"/>
              <a:t>ხელოვნური ინტელექტის დახმარებით შესაძლებელია დავალებების სწრაფად შედგენა დაპროგრამების ცოდნის გარეშე.</a:t>
            </a:r>
          </a:p>
          <a:p>
            <a:endParaRPr lang="ka-GE" sz="2800" dirty="0"/>
          </a:p>
          <a:p>
            <a:r>
              <a:rPr lang="ka-GE" sz="2800" dirty="0" smtClean="0"/>
              <a:t>ხელოვნური ინტელექტით შესაძლებელია უფრო კომპლექსური დავალებების მიცემა სტუდენტებისთვის!</a:t>
            </a:r>
          </a:p>
          <a:p>
            <a:endParaRPr lang="ka-GE" sz="2800" dirty="0"/>
          </a:p>
          <a:p>
            <a:r>
              <a:rPr lang="ka-GE" sz="2800" dirty="0" smtClean="0"/>
              <a:t>ხელოვნური ინტელექტის გამოყენება ახალ </a:t>
            </a:r>
            <a:r>
              <a:rPr lang="ka-GE" sz="2800" dirty="0" err="1" smtClean="0"/>
              <a:t>გამოწვევებსაც</a:t>
            </a:r>
            <a:r>
              <a:rPr lang="ka-GE" sz="2800" dirty="0" smtClean="0"/>
              <a:t> გვთავაზობს.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506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6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დავალების შედგენა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1750" y="1391783"/>
            <a:ext cx="102710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ეს</a:t>
            </a:r>
            <a:r>
              <a:rPr lang="en-US" sz="2800" dirty="0"/>
              <a:t> </a:t>
            </a:r>
            <a:r>
              <a:rPr lang="en-US" sz="2800" dirty="0" err="1"/>
              <a:t>არის</a:t>
            </a:r>
            <a:r>
              <a:rPr lang="en-US" sz="2800" dirty="0"/>
              <a:t> </a:t>
            </a:r>
            <a:r>
              <a:rPr lang="en-US" sz="2800" dirty="0" err="1"/>
              <a:t>ჩემი</a:t>
            </a:r>
            <a:r>
              <a:rPr lang="en-US" sz="2800" dirty="0"/>
              <a:t> </a:t>
            </a:r>
            <a:r>
              <a:rPr lang="en-US" sz="2800" dirty="0" err="1"/>
              <a:t>სტუდენტების</a:t>
            </a:r>
            <a:r>
              <a:rPr lang="en-US" sz="2800" dirty="0"/>
              <a:t> </a:t>
            </a:r>
            <a:r>
              <a:rPr lang="en-US" sz="2800" dirty="0" err="1"/>
              <a:t>სია</a:t>
            </a:r>
            <a:r>
              <a:rPr lang="en-US" sz="2800" dirty="0"/>
              <a:t>:</a:t>
            </a:r>
          </a:p>
          <a:p>
            <a:r>
              <a:rPr lang="en-US" sz="2800" dirty="0" err="1"/>
              <a:t>მაკა</a:t>
            </a:r>
            <a:endParaRPr lang="en-US" sz="2800" dirty="0"/>
          </a:p>
          <a:p>
            <a:r>
              <a:rPr lang="en-US" sz="2800" dirty="0" err="1"/>
              <a:t>ნინო</a:t>
            </a:r>
            <a:endParaRPr lang="en-US" sz="2800" dirty="0"/>
          </a:p>
          <a:p>
            <a:r>
              <a:rPr lang="en-US" sz="2800" dirty="0"/>
              <a:t>პაატა</a:t>
            </a:r>
          </a:p>
          <a:p>
            <a:r>
              <a:rPr lang="en-US" sz="2800" dirty="0" err="1"/>
              <a:t>ლექსო</a:t>
            </a:r>
            <a:endParaRPr lang="en-US" sz="2800" dirty="0"/>
          </a:p>
          <a:p>
            <a:r>
              <a:rPr lang="en-US" sz="2800" dirty="0" err="1"/>
              <a:t>ვანო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 err="1"/>
              <a:t>თუ</a:t>
            </a:r>
            <a:r>
              <a:rPr lang="en-US" sz="2800" dirty="0"/>
              <a:t> </a:t>
            </a:r>
            <a:r>
              <a:rPr lang="en-US" sz="2800" dirty="0" err="1"/>
              <a:t>შეიძლება</a:t>
            </a:r>
            <a:r>
              <a:rPr lang="en-US" sz="2800" dirty="0"/>
              <a:t> </a:t>
            </a:r>
            <a:r>
              <a:rPr lang="en-US" sz="2800" dirty="0" err="1"/>
              <a:t>თითოეულ</a:t>
            </a:r>
            <a:r>
              <a:rPr lang="en-US" sz="2800" dirty="0"/>
              <a:t> </a:t>
            </a:r>
            <a:r>
              <a:rPr lang="en-US" sz="2800" dirty="0" err="1"/>
              <a:t>მათგანს</a:t>
            </a:r>
            <a:r>
              <a:rPr lang="en-US" sz="2800" dirty="0"/>
              <a:t> </a:t>
            </a:r>
            <a:r>
              <a:rPr lang="en-US" sz="2800" dirty="0" err="1"/>
              <a:t>მოუფიქრე</a:t>
            </a:r>
            <a:r>
              <a:rPr lang="en-US" sz="2800" dirty="0"/>
              <a:t> </a:t>
            </a:r>
            <a:r>
              <a:rPr lang="en-US" sz="2800" dirty="0" err="1"/>
              <a:t>თავისუფალი</a:t>
            </a:r>
            <a:r>
              <a:rPr lang="en-US" sz="2800" dirty="0"/>
              <a:t> </a:t>
            </a:r>
            <a:r>
              <a:rPr lang="en-US" sz="2800" dirty="0" err="1"/>
              <a:t>თემა</a:t>
            </a:r>
            <a:r>
              <a:rPr lang="en-US" sz="2800" dirty="0"/>
              <a:t>, </a:t>
            </a:r>
            <a:r>
              <a:rPr lang="en-US" sz="2800" dirty="0" err="1"/>
              <a:t>რომელსაც</a:t>
            </a:r>
            <a:r>
              <a:rPr lang="en-US" sz="2800" dirty="0"/>
              <a:t> </a:t>
            </a:r>
            <a:r>
              <a:rPr lang="en-US" sz="2800" dirty="0" err="1"/>
              <a:t>იგი</a:t>
            </a:r>
            <a:r>
              <a:rPr lang="en-US" sz="2800" dirty="0"/>
              <a:t> </a:t>
            </a:r>
            <a:r>
              <a:rPr lang="en-US" sz="2800" dirty="0" err="1"/>
              <a:t>დაწერს</a:t>
            </a:r>
            <a:r>
              <a:rPr lang="en-US" sz="2800" dirty="0"/>
              <a:t> </a:t>
            </a:r>
            <a:r>
              <a:rPr lang="en-US" sz="2800" dirty="0" err="1"/>
              <a:t>საშინაო</a:t>
            </a:r>
            <a:r>
              <a:rPr lang="en-US" sz="2800" dirty="0"/>
              <a:t> </a:t>
            </a:r>
            <a:r>
              <a:rPr lang="en-US" sz="2800" dirty="0" err="1"/>
              <a:t>დავალების</a:t>
            </a:r>
            <a:r>
              <a:rPr lang="en-US" sz="2800" dirty="0"/>
              <a:t> </a:t>
            </a:r>
            <a:r>
              <a:rPr lang="en-US" sz="2800" dirty="0" err="1"/>
              <a:t>სახით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98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1750" y="1391783"/>
            <a:ext cx="102710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a-GE" sz="2800" b="1" dirty="0" smtClean="0"/>
              <a:t>მაკა</a:t>
            </a:r>
          </a:p>
          <a:p>
            <a:endParaRPr lang="ka-GE" sz="2800" b="1" dirty="0"/>
          </a:p>
          <a:p>
            <a:r>
              <a:rPr lang="ka-GE" sz="2800" b="1" dirty="0"/>
              <a:t>თემა:</a:t>
            </a:r>
            <a:r>
              <a:rPr lang="ka-GE" sz="2800" dirty="0"/>
              <a:t> "ინტერნეტის უსაფრთხოება და პირადი მონაცემების დაცვა" მოკლე აღწერა: ამ თემაში მაკა აღწერს ინტერნეტის უსაფრთხოების ძირითად პრინციპებს, მეთოდებს პირადი მონაცემების დაცვისთვის და საუკეთესო პრაქტიკებს ონლაინ პლატფორმებზე უსაფრთხოებისა და კონფიდენციალურობის შესანარჩუნებლად.</a:t>
            </a:r>
          </a:p>
        </p:txBody>
      </p:sp>
    </p:spTree>
    <p:extLst>
      <p:ext uri="{BB962C8B-B14F-4D97-AF65-F5344CB8AC3E}">
        <p14:creationId xmlns:p14="http://schemas.microsoft.com/office/powerpoint/2010/main" val="293870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8255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/>
              <a:t>ხელოვნური ინტელექტი ცვლის ჩვენს ყოფას!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225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/>
              <a:t>მალე ყველაფერი სხვანაირი გახდება!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51400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7000" b="1" dirty="0" smtClean="0">
                <a:solidFill>
                  <a:srgbClr val="840202"/>
                </a:solidFill>
              </a:rPr>
              <a:t>ახლავე უნდა მოვემზადოთ!</a:t>
            </a:r>
            <a:endParaRPr lang="en-US" sz="7000" b="1" dirty="0">
              <a:solidFill>
                <a:srgbClr val="8402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1750" y="1391783"/>
            <a:ext cx="102710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a-GE" sz="2800" b="1" dirty="0" smtClean="0"/>
              <a:t>ნინო</a:t>
            </a:r>
          </a:p>
          <a:p>
            <a:endParaRPr lang="ka-GE" sz="2800" b="1" dirty="0"/>
          </a:p>
          <a:p>
            <a:r>
              <a:rPr lang="ka-GE" sz="2800" b="1" dirty="0"/>
              <a:t>თემა:</a:t>
            </a:r>
            <a:r>
              <a:rPr lang="ka-GE" sz="2800" dirty="0"/>
              <a:t> "</a:t>
            </a:r>
            <a:r>
              <a:rPr lang="ka-GE" sz="2800" dirty="0" err="1"/>
              <a:t>ქლაუდ</a:t>
            </a:r>
            <a:r>
              <a:rPr lang="ka-GE" sz="2800" dirty="0"/>
              <a:t> ტექნოლოგიების გამოყენება მცირე ბიზნესისთვის" მოკლე აღწერა: ნინომ უნდა აღწეროს, როგორ შეუძლია მცირე ბიზნესს ისარგებლოს </a:t>
            </a:r>
            <a:r>
              <a:rPr lang="ka-GE" sz="2800" dirty="0" err="1"/>
              <a:t>ქლაუდ</a:t>
            </a:r>
            <a:r>
              <a:rPr lang="ka-GE" sz="2800" dirty="0"/>
              <a:t> სერვისებით, რა სარგებელი მოაქვს </a:t>
            </a:r>
            <a:r>
              <a:rPr lang="ka-GE" sz="2800" dirty="0" err="1"/>
              <a:t>ქლაუდ</a:t>
            </a:r>
            <a:r>
              <a:rPr lang="ka-GE" sz="2800" dirty="0"/>
              <a:t> ტექნოლოგიებს და როგორ ხდება მონაცემების უსაფრთხო შენახვა </a:t>
            </a:r>
            <a:r>
              <a:rPr lang="ka-GE" sz="2800" dirty="0" err="1"/>
              <a:t>ქლაუდ</a:t>
            </a:r>
            <a:r>
              <a:rPr lang="ka-GE" sz="2800" dirty="0"/>
              <a:t> გარემოში.</a:t>
            </a:r>
          </a:p>
        </p:txBody>
      </p:sp>
    </p:spTree>
    <p:extLst>
      <p:ext uri="{BB962C8B-B14F-4D97-AF65-F5344CB8AC3E}">
        <p14:creationId xmlns:p14="http://schemas.microsoft.com/office/powerpoint/2010/main" val="368985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1750" y="1391783"/>
            <a:ext cx="102710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a-GE" sz="2800" b="1" dirty="0" smtClean="0"/>
              <a:t>პაატა</a:t>
            </a:r>
          </a:p>
          <a:p>
            <a:endParaRPr lang="ka-GE" sz="2800" b="1" dirty="0"/>
          </a:p>
          <a:p>
            <a:r>
              <a:rPr lang="ka-GE" sz="2800" b="1" dirty="0"/>
              <a:t>თემა:</a:t>
            </a:r>
            <a:r>
              <a:rPr lang="ka-GE" sz="2800" dirty="0"/>
              <a:t> "ხელოვნური ინტელექტის როლი </a:t>
            </a:r>
            <a:r>
              <a:rPr lang="ka-GE" sz="2800" dirty="0" err="1"/>
              <a:t>კიბერუსაფრთხოებაში</a:t>
            </a:r>
            <a:r>
              <a:rPr lang="ka-GE" sz="2800" dirty="0"/>
              <a:t>" მოკლე აღწერა: პაატამ უნდა აღწეროს, როგორ გამოიყენება ხელოვნური ინტელექტი </a:t>
            </a:r>
            <a:r>
              <a:rPr lang="ka-GE" sz="2800" dirty="0" err="1"/>
              <a:t>კიბერუსაფრთხოების</a:t>
            </a:r>
            <a:r>
              <a:rPr lang="ka-GE" sz="2800" dirty="0"/>
              <a:t> სისტემებში, რა უპირატესობები აქვს </a:t>
            </a:r>
            <a:r>
              <a:rPr lang="en-US" sz="2800" dirty="0"/>
              <a:t>AI-</a:t>
            </a:r>
            <a:r>
              <a:rPr lang="ka-GE" sz="2800" dirty="0"/>
              <a:t>ს და როგორ შეიძლება მისი გამოყენება </a:t>
            </a:r>
            <a:r>
              <a:rPr lang="ka-GE" sz="2800" dirty="0" err="1"/>
              <a:t>ჰაკერული</a:t>
            </a:r>
            <a:r>
              <a:rPr lang="ka-GE" sz="2800" dirty="0"/>
              <a:t> თავდასხმების პრევენციისა და გამოვლენისათვის.</a:t>
            </a:r>
          </a:p>
        </p:txBody>
      </p:sp>
    </p:spTree>
    <p:extLst>
      <p:ext uri="{BB962C8B-B14F-4D97-AF65-F5344CB8AC3E}">
        <p14:creationId xmlns:p14="http://schemas.microsoft.com/office/powerpoint/2010/main" val="226641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1750" y="1391783"/>
            <a:ext cx="102710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a-GE" sz="2800" b="1" dirty="0" smtClean="0"/>
              <a:t>ლექსო</a:t>
            </a:r>
          </a:p>
          <a:p>
            <a:endParaRPr lang="ka-GE" sz="2800" b="1" dirty="0"/>
          </a:p>
          <a:p>
            <a:r>
              <a:rPr lang="ka-GE" sz="2800" b="1" dirty="0"/>
              <a:t>თემა:</a:t>
            </a:r>
            <a:r>
              <a:rPr lang="ka-GE" sz="2800" dirty="0"/>
              <a:t> "მობილური აპლიკაციების უსაფრთხოება და მისი გამოწვევები" მოკლე აღწერა: ლექსომ უნდა აღწეროს, რა უსაფრთხოების გამოწვევები არსებობს მობილური აპლიკაციების განვითარებისა და გამოყენების დროს, როგორ შეიძლება მათი გადალახვა და რა მნიშვნელობა აქვს უსაფრთხოების სტანდარტებს.</a:t>
            </a:r>
          </a:p>
        </p:txBody>
      </p:sp>
    </p:spTree>
    <p:extLst>
      <p:ext uri="{BB962C8B-B14F-4D97-AF65-F5344CB8AC3E}">
        <p14:creationId xmlns:p14="http://schemas.microsoft.com/office/powerpoint/2010/main" val="124675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1750" y="1391783"/>
            <a:ext cx="102710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a-GE" sz="2800" b="1" dirty="0" smtClean="0"/>
              <a:t>ვანო</a:t>
            </a:r>
          </a:p>
          <a:p>
            <a:endParaRPr lang="ka-GE" sz="2800" b="1" dirty="0"/>
          </a:p>
          <a:p>
            <a:r>
              <a:rPr lang="ka-GE" sz="2800" b="1" dirty="0"/>
              <a:t>თემა:</a:t>
            </a:r>
            <a:r>
              <a:rPr lang="ka-GE" sz="2800" dirty="0"/>
              <a:t> "</a:t>
            </a:r>
            <a:r>
              <a:rPr lang="ka-GE" sz="2800" dirty="0" err="1"/>
              <a:t>ბლოკჩეინის</a:t>
            </a:r>
            <a:r>
              <a:rPr lang="ka-GE" sz="2800" dirty="0"/>
              <a:t> ტექნოლოგია და მისი გამოყენების სფეროები" მოკლე აღწერა: ვანომ უნდა აღწეროს, რა არის </a:t>
            </a:r>
            <a:r>
              <a:rPr lang="ka-GE" sz="2800" dirty="0" err="1"/>
              <a:t>ბლოკჩეინის</a:t>
            </a:r>
            <a:r>
              <a:rPr lang="ka-GE" sz="2800" dirty="0"/>
              <a:t> ტექნოლოგია, როგორ მუშაობს და რომელ სფეროებში შეიძლება მისი გამოყენება. ასევე, უნდა მიმოიხილოს </a:t>
            </a:r>
            <a:r>
              <a:rPr lang="ka-GE" sz="2800" dirty="0" err="1"/>
              <a:t>ბლოკჩეინის</a:t>
            </a:r>
            <a:r>
              <a:rPr lang="ka-GE" sz="2800" dirty="0"/>
              <a:t> უპირატესობები და ნაკლოვანებები.</a:t>
            </a:r>
          </a:p>
        </p:txBody>
      </p:sp>
    </p:spTree>
    <p:extLst>
      <p:ext uri="{BB962C8B-B14F-4D97-AF65-F5344CB8AC3E}">
        <p14:creationId xmlns:p14="http://schemas.microsoft.com/office/powerpoint/2010/main" val="31577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853" y="519913"/>
            <a:ext cx="102710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a-GE" sz="2800" dirty="0" smtClean="0"/>
              <a:t>ხელოვნურ ინტელექტს შეუძლია პერსონალური მწვრთნელის როლის მორგებაც.</a:t>
            </a:r>
          </a:p>
          <a:p>
            <a:endParaRPr lang="ka-GE" sz="2800" dirty="0"/>
          </a:p>
          <a:p>
            <a:r>
              <a:rPr lang="ka-GE" sz="2800" dirty="0" smtClean="0"/>
              <a:t>მაგალითად ეს არის ენების მასწავლებელი: </a:t>
            </a:r>
            <a:r>
              <a:rPr lang="en-US" sz="2800" dirty="0"/>
              <a:t>https://gliglish.com</a:t>
            </a:r>
            <a:endParaRPr lang="ka-GE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87" y="2792426"/>
            <a:ext cx="2929182" cy="36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2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9853" y="519913"/>
            <a:ext cx="102710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Chat-bot</a:t>
            </a:r>
            <a:r>
              <a:rPr lang="ka-GE" sz="4000" b="1" dirty="0"/>
              <a:t>-ებს შეუძლიათ საგანმანათლებლო სივრცეში კონსულტაციების გაწევა.</a:t>
            </a:r>
            <a:endParaRPr lang="ka-GE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8074" y="2115879"/>
            <a:ext cx="10749517" cy="37856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a-GE" sz="2400" b="1" dirty="0" smtClean="0"/>
              <a:t>ფაკულტეტის თანამშრომელი</a:t>
            </a:r>
            <a:r>
              <a:rPr lang="ka-GE" sz="2400" dirty="0" smtClean="0"/>
              <a:t>: შეიძლება თუ არა ამ სტუდენტს მიმდინარე სემესტრში „ჰისტოლოგია“ და „სამედიცინო ეთიკა“ და „კალკულუსი“ და „ზოგადი ბიოლოგია“  ერთად ჩავუსვა?</a:t>
            </a:r>
          </a:p>
          <a:p>
            <a:endParaRPr lang="ka-GE" sz="2400" dirty="0" smtClean="0"/>
          </a:p>
          <a:p>
            <a:r>
              <a:rPr lang="en-US" sz="2400" b="1" dirty="0" smtClean="0"/>
              <a:t>AI </a:t>
            </a:r>
            <a:r>
              <a:rPr lang="ka-GE" sz="2400" b="1" dirty="0" smtClean="0"/>
              <a:t>კონსულტანტი</a:t>
            </a:r>
            <a:r>
              <a:rPr lang="en-US" sz="2400" dirty="0" smtClean="0"/>
              <a:t>: </a:t>
            </a:r>
            <a:r>
              <a:rPr lang="ka-GE" sz="2400" dirty="0" smtClean="0"/>
              <a:t>მართალია საგნების წინაპირობების ამის საშუალებას გვაძლევს, თუმცა წინააღმდეგობაში მოვდივართ საკანონმდებლო </a:t>
            </a:r>
            <a:r>
              <a:rPr lang="ka-GE" sz="2400" dirty="0" err="1" smtClean="0"/>
              <a:t>რეგულაციასთან</a:t>
            </a:r>
            <a:r>
              <a:rPr lang="ka-GE" sz="2400" dirty="0" smtClean="0"/>
              <a:t>, რომელიც ორ მომიჯნავე სემესტრში 75 კრედიტზე მეტ დატვირთვას კრძალავს. ამ სტუდენტს წინა სემესტრში ჰქონდა 40 კრედიტი დატვირთვა, ამ სემესტრში 30-ზე მეტი არ შეიძლება, თუმცა თქვენს მიერ დასახელებული საგნების კრედიტების ჯამი არის 32.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53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730" y="2668773"/>
            <a:ext cx="114831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მ</a:t>
            </a:r>
            <a:r>
              <a:rPr lang="ka-GE" sz="6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ხოლოდ</a:t>
            </a:r>
            <a:r>
              <a:rPr lang="ka-GE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ენის მოდელები დაიხვეწა ბოლო დროს?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066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ხელოვნური ინტელექტის აგენტები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6165" y="1095154"/>
            <a:ext cx="108463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ხ</a:t>
            </a:r>
            <a:r>
              <a:rPr lang="ka-GE" sz="2800" dirty="0" err="1" smtClean="0"/>
              <a:t>ელოვნური</a:t>
            </a:r>
            <a:r>
              <a:rPr lang="ka-GE" sz="2800" dirty="0" smtClean="0"/>
              <a:t> ინტელექტის აგენტი არის პროგრამული უზრუნველყოფა, ხელოვნურ ინტელექტს ხელსაწყოებით ამარაგებს. მაგალითისთვის განვიხილოთ </a:t>
            </a:r>
            <a:r>
              <a:rPr lang="en-US" sz="2800" dirty="0" smtClean="0"/>
              <a:t>Crew AI</a:t>
            </a:r>
            <a:r>
              <a:rPr lang="ka-GE" sz="2800" dirty="0" smtClean="0"/>
              <a:t>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38" y="2658695"/>
            <a:ext cx="3903614" cy="39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9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6349" y="208722"/>
            <a:ext cx="11553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ჩაგვანაცვლებს</a:t>
            </a:r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თუ არა ხელოვნური </a:t>
            </a:r>
            <a:r>
              <a:rPr lang="ka-GE" sz="40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ინტელქტი</a:t>
            </a:r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8931" y="2679404"/>
            <a:ext cx="6804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7200" dirty="0" smtClean="0"/>
              <a:t>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841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8077" y="3095478"/>
            <a:ext cx="110129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a-GE" sz="6000" dirty="0" smtClean="0"/>
              <a:t>გმადლობთ ყურადღებისთვის!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7351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1" y="541589"/>
            <a:ext cx="2714672" cy="18097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518" y="533464"/>
            <a:ext cx="3361250" cy="1816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5" y="2721776"/>
            <a:ext cx="3229493" cy="1816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0" y="2721775"/>
            <a:ext cx="2724885" cy="1816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17" y="533464"/>
            <a:ext cx="3235022" cy="18165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03" y="2721775"/>
            <a:ext cx="3349066" cy="1786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20" y="4672625"/>
            <a:ext cx="3431950" cy="1715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7017" y="2424731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რობოტი მედდა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9460" y="2353011"/>
            <a:ext cx="27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ელექტრონული ძაღლი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08702" y="2264889"/>
            <a:ext cx="271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თვითმავალი მანქანა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2546" y="4474565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ციფრული ასისტენტი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8784" y="6382398"/>
            <a:ext cx="3235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გუგლის ლინზა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09460" y="4559063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ხმოვანი სათვალე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96518" y="4474565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დაკვირვების კამერები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460" y="4961934"/>
            <a:ext cx="1952847" cy="14646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99248" y="6432641"/>
            <a:ext cx="272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ადამიანის მსგავსი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534" y="4903363"/>
            <a:ext cx="2382289" cy="15853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196518" y="6488668"/>
            <a:ext cx="302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სამედიცინო დიაგნოსტიკა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2547" y="0"/>
            <a:ext cx="1041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2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ეს უკვე რეალობაა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48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" y="136872"/>
            <a:ext cx="4446310" cy="3988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13" y="136872"/>
            <a:ext cx="3988559" cy="39885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3041" y="1417032"/>
            <a:ext cx="5852160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" y="4315488"/>
            <a:ext cx="4274288" cy="2404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177" y="4315488"/>
            <a:ext cx="4189224" cy="24042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88819" y="6196555"/>
            <a:ext cx="3186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a-GE" sz="2800" b="1" dirty="0" smtClean="0"/>
              <a:t>სამხედრო სფერო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536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4670" y="361507"/>
            <a:ext cx="1148316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6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ხელოვნური ინტელექტი სწავლობს ზუსტად ისე, როგორც ჩვენ, ადამიანები ვაკეთებთ ამას!</a:t>
            </a:r>
            <a:endParaRPr lang="en-US" sz="6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1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856" y="350874"/>
            <a:ext cx="11887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ჩვენ ვსწავლობთ სიარულს, ლაპარაკს, წერა-კითხვას.</a:t>
            </a:r>
          </a:p>
          <a:p>
            <a:pPr algn="ctr"/>
            <a:r>
              <a:rPr lang="ka-GE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ვეუფლებით სხვადასხვა პროფესიას.</a:t>
            </a:r>
          </a:p>
          <a:p>
            <a:pPr algn="ctr"/>
            <a:endParaRPr lang="ka-GE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ka-GE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ხელოვნური ინტელექტის სწავლობს ყველაფერს რის მონაცემებსაც მივაწვდით!</a:t>
            </a:r>
            <a:endParaRPr 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3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27591" y="158258"/>
            <a:ext cx="12216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მთავარი ტექნოლოგია არის ნეირონული ქსელი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5" y="968839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165" y="208722"/>
            <a:ext cx="1073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a-GE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ბუნებრივი ნეირონი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414" y="1268604"/>
            <a:ext cx="7760048" cy="52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1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676</Words>
  <Application>Microsoft Office PowerPoint</Application>
  <PresentationFormat>Widescreen</PresentationFormat>
  <Paragraphs>102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Sylfaen</vt:lpstr>
      <vt:lpstr>Office Theme</vt:lpstr>
      <vt:lpstr>ხელოვნური ინტელექტი განათლებაში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ხელოვნური ინტელექტის უახლესი ტენდენციები</dc:title>
  <dc:creator>პაატა გოგიშვილი</dc:creator>
  <cp:lastModifiedBy>პაატა გოგიშვილი</cp:lastModifiedBy>
  <cp:revision>125</cp:revision>
  <dcterms:created xsi:type="dcterms:W3CDTF">2022-05-08T09:06:28Z</dcterms:created>
  <dcterms:modified xsi:type="dcterms:W3CDTF">2024-06-26T11:07:06Z</dcterms:modified>
</cp:coreProperties>
</file>